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Gill Sans"/>
      <p:regular r:id="rId27"/>
      <p:bold r:id="rId28"/>
    </p:embeddedFont>
    <p:embeddedFont>
      <p:font typeface="Open Sans Ligh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iljqpSrCnqyF6sLa6bp8rUAATU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2A2381-88B2-444F-A566-8EC82B7322FB}">
  <a:tblStyle styleId="{7B2A2381-88B2-444F-A566-8EC82B7322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Light-italic.fntdata"/><Relationship Id="rId30" Type="http://schemas.openxmlformats.org/officeDocument/2006/relationships/font" Target="fonts/OpenSansLight-bold.fntdata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font" Target="fonts/OpenSansLight-boldItalic.fntdata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2" name="Google Shape;3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5" name="Google Shape;45;p3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" type="body"/>
          </p:nvPr>
        </p:nvSpPr>
        <p:spPr>
          <a:xfrm rot="5400000">
            <a:off x="1320403" y="-657225"/>
            <a:ext cx="4388644" cy="61150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–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–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»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25"/>
          <p:cNvSpPr/>
          <p:nvPr>
            <p:ph idx="2" type="pic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Gill Sans"/>
              <a:buNone/>
              <a:defRPr b="0" i="0" sz="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857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–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»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Gill Sans"/>
              <a:buNone/>
              <a:defRPr b="0" i="0" sz="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Gill Sans"/>
              <a:buNone/>
              <a:defRPr b="0" i="0" sz="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Gill Sans"/>
              <a:buNone/>
              <a:defRPr b="0" i="0" sz="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b="1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b="1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None/>
              <a:defRPr b="1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29"/>
          <p:cNvSpPr txBox="1"/>
          <p:nvPr>
            <p:ph idx="2" type="body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857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794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–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730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•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667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–"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667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»"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3" type="body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None/>
              <a:defRPr b="1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  <a:defRPr b="1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None/>
              <a:defRPr b="1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None/>
              <a:defRPr b="1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4" type="body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857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•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794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–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730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•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667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–"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667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»"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984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•"/>
              <a:defRPr b="0" i="0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857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–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794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•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30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–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30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»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>
            <a:lvl1pPr indent="-2984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ill Sans"/>
              <a:buChar char="•"/>
              <a:defRPr b="0" i="0" sz="1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857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–"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794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Char char="•"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30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–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30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Gill Sans"/>
              <a:buChar char="»"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46.png"/><Relationship Id="rId5" Type="http://schemas.openxmlformats.org/officeDocument/2006/relationships/image" Target="../media/image42.png"/><Relationship Id="rId6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jpg"/><Relationship Id="rId4" Type="http://schemas.openxmlformats.org/officeDocument/2006/relationships/image" Target="../media/image45.png"/><Relationship Id="rId9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8.png"/><Relationship Id="rId7" Type="http://schemas.openxmlformats.org/officeDocument/2006/relationships/image" Target="../media/image43.png"/><Relationship Id="rId8" Type="http://schemas.openxmlformats.org/officeDocument/2006/relationships/image" Target="../media/image50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4.png"/><Relationship Id="rId13" Type="http://schemas.openxmlformats.org/officeDocument/2006/relationships/image" Target="../media/image9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.jpg"/><Relationship Id="rId5" Type="http://schemas.openxmlformats.org/officeDocument/2006/relationships/image" Target="../media/image26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"/>
          <p:cNvGrpSpPr/>
          <p:nvPr/>
        </p:nvGrpSpPr>
        <p:grpSpPr>
          <a:xfrm>
            <a:off x="3286125" y="4000500"/>
            <a:ext cx="2428875" cy="714375"/>
            <a:chOff x="526" y="-891"/>
            <a:chExt cx="10472" cy="2041"/>
          </a:xfrm>
        </p:grpSpPr>
        <p:sp>
          <p:nvSpPr>
            <p:cNvPr id="52" name="Google Shape;52;p1"/>
            <p:cNvSpPr txBox="1"/>
            <p:nvPr/>
          </p:nvSpPr>
          <p:spPr>
            <a:xfrm>
              <a:off x="526" y="-891"/>
              <a:ext cx="3333" cy="2041"/>
            </a:xfrm>
            <a:prstGeom prst="rect">
              <a:avLst/>
            </a:prstGeom>
            <a:solidFill>
              <a:srgbClr val="B8B40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Google Shape;53;p1"/>
            <p:cNvSpPr txBox="1"/>
            <p:nvPr/>
          </p:nvSpPr>
          <p:spPr>
            <a:xfrm>
              <a:off x="4079" y="-891"/>
              <a:ext cx="3333" cy="2041"/>
            </a:xfrm>
            <a:prstGeom prst="rect">
              <a:avLst/>
            </a:prstGeom>
            <a:solidFill>
              <a:srgbClr val="660066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" name="Google Shape;54;p1"/>
            <p:cNvSpPr txBox="1"/>
            <p:nvPr/>
          </p:nvSpPr>
          <p:spPr>
            <a:xfrm>
              <a:off x="7665" y="-891"/>
              <a:ext cx="3333" cy="2041"/>
            </a:xfrm>
            <a:prstGeom prst="rect">
              <a:avLst/>
            </a:prstGeom>
            <a:solidFill>
              <a:srgbClr val="FF660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5" name="Google Shape;55;p1"/>
          <p:cNvGrpSpPr/>
          <p:nvPr/>
        </p:nvGrpSpPr>
        <p:grpSpPr>
          <a:xfrm>
            <a:off x="857250" y="4000500"/>
            <a:ext cx="2357437" cy="714375"/>
            <a:chOff x="525" y="0"/>
            <a:chExt cx="10524" cy="2041"/>
          </a:xfrm>
        </p:grpSpPr>
        <p:sp>
          <p:nvSpPr>
            <p:cNvPr id="56" name="Google Shape;56;p1"/>
            <p:cNvSpPr txBox="1"/>
            <p:nvPr/>
          </p:nvSpPr>
          <p:spPr>
            <a:xfrm>
              <a:off x="525" y="0"/>
              <a:ext cx="3333" cy="2041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" name="Google Shape;57;p1"/>
            <p:cNvSpPr txBox="1"/>
            <p:nvPr/>
          </p:nvSpPr>
          <p:spPr>
            <a:xfrm>
              <a:off x="4089" y="0"/>
              <a:ext cx="3333" cy="2041"/>
            </a:xfrm>
            <a:prstGeom prst="rect">
              <a:avLst/>
            </a:prstGeom>
            <a:solidFill>
              <a:srgbClr val="00808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" name="Google Shape;58;p1"/>
            <p:cNvSpPr txBox="1"/>
            <p:nvPr/>
          </p:nvSpPr>
          <p:spPr>
            <a:xfrm>
              <a:off x="7716" y="0"/>
              <a:ext cx="3333" cy="2041"/>
            </a:xfrm>
            <a:prstGeom prst="rect">
              <a:avLst/>
            </a:prstGeom>
            <a:solidFill>
              <a:srgbClr val="C0000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9" name="Google Shape;59;p1"/>
          <p:cNvGrpSpPr/>
          <p:nvPr/>
        </p:nvGrpSpPr>
        <p:grpSpPr>
          <a:xfrm>
            <a:off x="5786437" y="4000500"/>
            <a:ext cx="2357437" cy="714375"/>
            <a:chOff x="525" y="0"/>
            <a:chExt cx="10524" cy="2041"/>
          </a:xfrm>
        </p:grpSpPr>
        <p:sp>
          <p:nvSpPr>
            <p:cNvPr id="60" name="Google Shape;60;p1"/>
            <p:cNvSpPr txBox="1"/>
            <p:nvPr/>
          </p:nvSpPr>
          <p:spPr>
            <a:xfrm>
              <a:off x="525" y="0"/>
              <a:ext cx="3331" cy="2041"/>
            </a:xfrm>
            <a:prstGeom prst="rect">
              <a:avLst/>
            </a:prstGeom>
            <a:solidFill>
              <a:srgbClr val="D25DFF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Google Shape;61;p1"/>
            <p:cNvSpPr txBox="1"/>
            <p:nvPr/>
          </p:nvSpPr>
          <p:spPr>
            <a:xfrm>
              <a:off x="4089" y="0"/>
              <a:ext cx="3333" cy="2041"/>
            </a:xfrm>
            <a:prstGeom prst="rect">
              <a:avLst/>
            </a:prstGeom>
            <a:solidFill>
              <a:srgbClr val="00808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2" name="Google Shape;62;p1"/>
            <p:cNvSpPr txBox="1"/>
            <p:nvPr/>
          </p:nvSpPr>
          <p:spPr>
            <a:xfrm>
              <a:off x="7716" y="0"/>
              <a:ext cx="3333" cy="2041"/>
            </a:xfrm>
            <a:prstGeom prst="rect">
              <a:avLst/>
            </a:prstGeom>
            <a:solidFill>
              <a:srgbClr val="0066FF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9179" l="10981" r="48938" t="19531"/>
          <a:stretch/>
        </p:blipFill>
        <p:spPr>
          <a:xfrm>
            <a:off x="3786182" y="285734"/>
            <a:ext cx="1285884" cy="12858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1500187" y="1857375"/>
            <a:ext cx="6286500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300"/>
              <a:buFont typeface="Open Sans Light"/>
              <a:buNone/>
            </a:pPr>
            <a:r>
              <a:rPr b="0" i="0" lang="en-US" sz="2300" u="none" cap="none" strike="noStrike">
                <a:solidFill>
                  <a:srgbClr val="00999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Пермский государственный национальный исследовательский университет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ill Sans"/>
              <a:buNone/>
            </a:pPr>
            <a:r>
              <a:t/>
            </a:r>
            <a:endParaRPr b="0" i="0" sz="1000" u="none" cap="none" strike="noStrike">
              <a:solidFill>
                <a:srgbClr val="00999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000"/>
              <a:buFont typeface="Open Sans Light"/>
              <a:buNone/>
            </a:pPr>
            <a:r>
              <a:rPr b="1" i="0" lang="en-US" sz="3000" u="none" cap="none" strike="noStrike">
                <a:solidFill>
                  <a:srgbClr val="00999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ЭКОНОМИЧЕСКИЙ ФАКУЛЬТЕТ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571500" y="214312"/>
            <a:ext cx="8572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Gill Sans"/>
              <a:buNone/>
            </a:pPr>
            <a:r>
              <a:rPr b="1" i="0" lang="en-US" sz="3600" u="none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«Торговое дело»</a:t>
            </a:r>
            <a:br>
              <a:rPr b="1" i="0" lang="en-US" sz="3200" u="none">
                <a:solidFill>
                  <a:srgbClr val="8200B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571500" y="1500187"/>
            <a:ext cx="4500562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Топ-10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571500" y="2000250"/>
            <a:ext cx="4000500" cy="28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маркетингом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Поведение потребителей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Графический дизайн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Категорийный менеджмент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Маркетинговые исследования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Мерчендайзинг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Основы товарной политики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Ритейлинг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Франчайзинг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337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Цифровой маркетинг и электронная коммерция.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71500" y="857250"/>
            <a:ext cx="8572500" cy="46196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ис 4.jpg" id="206" name="Google Shape;206;p10"/>
          <p:cNvPicPr preferRelativeResize="0"/>
          <p:nvPr/>
        </p:nvPicPr>
        <p:blipFill rotWithShape="1">
          <a:blip r:embed="rId3">
            <a:alphaModFix/>
          </a:blip>
          <a:srcRect b="0" l="0" r="16296" t="4443"/>
          <a:stretch/>
        </p:blipFill>
        <p:spPr>
          <a:xfrm>
            <a:off x="4826000" y="1857375"/>
            <a:ext cx="43180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12" y="1695450"/>
            <a:ext cx="4022725" cy="32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/>
        </p:nvSpPr>
        <p:spPr>
          <a:xfrm>
            <a:off x="690548" y="2049975"/>
            <a:ext cx="4429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Коммерческий директор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Маркетолог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Маркетолог-аналитик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Бренд-менеджер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Категорийный 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Эккаунт-менеджер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Менеджер по продажам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Коммерсант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4500549" y="1828725"/>
            <a:ext cx="4960800" cy="312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Правительство Пермского края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ЛУКОЙЛ-Пермьнефтепродукт»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ПЦБК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ОАО Камский кабель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Сорбент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Сатурн-Р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КРМЗ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Группа компаний  ЭКС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Кондитерская фабрика Пермская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4500562" y="1365575"/>
            <a:ext cx="37212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285750" y="1143000"/>
            <a:ext cx="40846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Кем работают выпускники?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357187" y="285750"/>
            <a:ext cx="8572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Gill Sans"/>
              <a:buNone/>
            </a:pPr>
            <a:r>
              <a:rPr b="1" i="0" lang="en-US" sz="3600" u="none" cap="none" strike="noStrike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«Торговое дело»</a:t>
            </a:r>
            <a:br>
              <a:rPr b="1" i="0" lang="en-US" sz="3200" u="none" cap="none" strike="noStrike">
                <a:solidFill>
                  <a:srgbClr val="8200B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571500" y="142875"/>
            <a:ext cx="8572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3600"/>
              <a:buFont typeface="Gill Sans"/>
              <a:buNone/>
            </a:pPr>
            <a:r>
              <a:rPr b="1" i="0" lang="en-US" sz="3600" u="non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«Экономическая безопасность»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500062" y="1428750"/>
            <a:ext cx="40719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2100"/>
              <a:buFont typeface="Gill Sans"/>
              <a:buNone/>
            </a:pPr>
            <a:r>
              <a:rPr b="0" i="0" lang="en-US" sz="2100" u="none" cap="none" strike="noStrik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Топ-10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500062" y="1928812"/>
            <a:ext cx="3786187" cy="289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Судебная экономическая экспертиза;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Финансовая безопасность;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Антикоррупционное законодательство и политика;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Экономическая безопасность и защита бизнеса;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несостоятельностью и банкротством;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Налоговая безопасность;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затратами и контроллинг;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Финансовая безопасность;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Коммерческая безопасность бизнеса;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Криминалистика.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571500" y="857250"/>
            <a:ext cx="3786187" cy="46196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СПЕЦИАЛИТЕТ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350" y="1341437"/>
            <a:ext cx="4243387" cy="36083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4857750" y="1500187"/>
            <a:ext cx="4071937" cy="304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ГУ МВД по Пермскому краю (ОБЭП, отдел по борьбе с коррупцией и др.);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Налоговые органы;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Инвестиционные компании (Финансовый дом)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Администрация г. Перми;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Финансово-экономические департаменты организаций всех видов деятельности и форм собственности; </a:t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Государственные органы федерального, регионального и муниципального уровня.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643437" y="928687"/>
            <a:ext cx="32734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2100"/>
              <a:buFont typeface="Gill Sans"/>
              <a:buNone/>
            </a:pPr>
            <a:r>
              <a:rPr b="0" i="0" lang="en-US" sz="2100" u="none" cap="none" strike="noStrik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>
            <p:ph type="title"/>
          </p:nvPr>
        </p:nvSpPr>
        <p:spPr>
          <a:xfrm>
            <a:off x="428625" y="71437"/>
            <a:ext cx="5214937" cy="64293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3600"/>
              <a:buFont typeface="Gill Sans"/>
              <a:buNone/>
            </a:pPr>
            <a:r>
              <a:rPr b="1" i="0" lang="en-US" sz="3600" u="non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«Таможенное дело»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357187" y="1284287"/>
            <a:ext cx="428625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Топ-10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357187" y="1677987"/>
            <a:ext cx="4572000" cy="31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Основы квалификации преступлений в сфере таможенного дела;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Основы расследования преступлений, отнесенных к компетенции таможенных органов;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Товароведение и экспертиза в таможенном деле;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таможенными органами;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Технологии таможенного контроля;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Экономическая безопасность;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Контрактное (договорное право);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Декларирование товаров и транспортных средств;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Правовые основы экономической деятельности;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таможенной деятельностью.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428625" y="714375"/>
            <a:ext cx="4429125" cy="461962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СПЕЦИАЛИТЕТ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8737" y="1341437"/>
            <a:ext cx="3810000" cy="3608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5357812" y="1811337"/>
            <a:ext cx="3500437" cy="273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15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Приволжское таможенное управление - Пермская таможня;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Внешнеэкономический отдел ООО «Камкабель»,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Внешнеэкономический отдел АО ОДК «Авиадвигатель»,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Внешнеэкономический отдел АО «Искра-Авигаз»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0" i="0" lang="en-US" sz="15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Коммерческие организации различных организационно-правовых форм.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072062" y="857250"/>
            <a:ext cx="40719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823B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320675" y="268287"/>
            <a:ext cx="85010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ill Sans"/>
              <a:buNone/>
            </a:pPr>
            <a:r>
              <a:rPr b="1" i="0" lang="en-US" sz="20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</a:t>
            </a:r>
            <a:br>
              <a:rPr b="1" i="0" lang="en-US" sz="36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30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«Бизнес-информатика»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357187" y="1928812"/>
            <a:ext cx="4643437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Топ-8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428625" y="1428750"/>
            <a:ext cx="8715375" cy="4619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357187" y="2717800"/>
            <a:ext cx="4071937" cy="181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Архитектура предприятия;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Автоматизация учета;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Теория оптимального управления;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Имитационное моделирование;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Математические пакеты;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Нечеткие множества и нейросети;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Финансовые рынки, инструменты и риски;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Динамические модели в экономике.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un9-1.userapi.com/s/v1/if2/xwAzInhm5gkZcAkhOTx61iBgldeJjRRFVM731zlWI9yK9ELA_GU_RLbII8zQ6nn7ylRXFB1Hg5aMLrgDUMlgDBCw.jpg?size=2560x1707&amp;quality=95&amp;type=album" id="247" name="Google Shape;2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725" y="2066925"/>
            <a:ext cx="461327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type="title"/>
          </p:nvPr>
        </p:nvSpPr>
        <p:spPr>
          <a:xfrm>
            <a:off x="320675" y="268287"/>
            <a:ext cx="85010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ill Sans"/>
              <a:buNone/>
            </a:pPr>
            <a:r>
              <a:rPr b="1" i="0" lang="en-US" sz="20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</a:t>
            </a:r>
            <a:br>
              <a:rPr b="1" i="0" lang="en-US" sz="36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3000" u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«Прикладная математика и информатика»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357187" y="1928812"/>
            <a:ext cx="4643437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Топ-8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428625" y="1428750"/>
            <a:ext cx="8715375" cy="4619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357187" y="2286000"/>
            <a:ext cx="407193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Фундаментальная математика;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Программирование и информационные технологии;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Теория вероятности, математическая статистика и эконометрика;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Моделирование экономических процессов и явлений;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Бизнес-аналитика;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Теория оптимального управления;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Финансовые рынки, инструменты и риски;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Разработка информационных систем для экономики и бизнеса.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С1.jpg"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4614" t="769"/>
          <a:stretch/>
        </p:blipFill>
        <p:spPr>
          <a:xfrm>
            <a:off x="4714875" y="2071687"/>
            <a:ext cx="4429125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12" y="1981200"/>
            <a:ext cx="3876675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4572000" y="1500187"/>
            <a:ext cx="4572000" cy="4619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285750" y="1538287"/>
            <a:ext cx="40846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Кем работают выпускники?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285750" y="339725"/>
            <a:ext cx="8572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ill Sans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</a:t>
            </a:r>
            <a:br>
              <a:rPr b="1" i="0" lang="en-US" sz="24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30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«Прикладная математика и информатика»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4572000" y="1901825"/>
            <a:ext cx="4500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Форсайт (ITG Group). Правообладатель ПО и всех товарных знаков компании «Прогноз»;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SUPRUN (ITG Group);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PARMA Technologies Group;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Lykke Corp;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GreenData, LTD;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Информ-Консалтинг (ИнКон);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«Урал ФД»;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«ЭР-Телеком»;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АО УРАЛХИМ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462750" y="2341425"/>
            <a:ext cx="37305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Разработчик IT систем;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Разработчик программ и программных комплексов;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Системный аналитик;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Прикладной аналитик;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Бизнес-аналитик;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IT-менеджер.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/>
          <p:nvPr>
            <p:ph type="title"/>
          </p:nvPr>
        </p:nvSpPr>
        <p:spPr>
          <a:xfrm>
            <a:off x="0" y="182165"/>
            <a:ext cx="8229600" cy="857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Количество мест в 2023 году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73" name="Google Shape;273;p17"/>
          <p:cNvGraphicFramePr/>
          <p:nvPr/>
        </p:nvGraphicFramePr>
        <p:xfrm>
          <a:off x="952500" y="12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{7B2A2381-88B2-444F-A566-8EC82B7322FB}</a:tableStyleId>
              </a:tblPr>
              <a:tblGrid>
                <a:gridCol w="4572000"/>
                <a:gridCol w="1238250"/>
                <a:gridCol w="1428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Направление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Бюджет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Коммерция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Экономика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20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25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Менеджмент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10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35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Торговое дело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10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15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Прикладная математика и информатика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30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2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Бизнес-информатика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-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25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Экономическая безопасность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-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50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Таможенное дело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-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5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/>
        </p:nvSpPr>
        <p:spPr>
          <a:xfrm>
            <a:off x="461962" y="360362"/>
            <a:ext cx="8181975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Open Sans Light"/>
              <a:buNone/>
            </a:pPr>
            <a:r>
              <a:rPr b="0" i="0" lang="en-US" sz="2800" u="none" cap="none" strike="noStrike">
                <a:solidFill>
                  <a:srgbClr val="00808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Бонусы от  #ЭКОНОМПГНИУ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500062" y="1857375"/>
            <a:ext cx="2073275" cy="25431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2214562" y="1214437"/>
            <a:ext cx="2357437" cy="3500437"/>
          </a:xfrm>
          <a:prstGeom prst="rect">
            <a:avLst/>
          </a:prstGeom>
          <a:solidFill>
            <a:srgbClr val="5700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6500812" y="1857375"/>
            <a:ext cx="2214562" cy="254317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4572000" y="1214437"/>
            <a:ext cx="2357437" cy="3500437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Asus01\AppData\Local\Temp\Rar$DI02.279\professor.png" id="284" name="Google Shape;2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5" y="1714500"/>
            <a:ext cx="785812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8"/>
          <p:cNvSpPr txBox="1"/>
          <p:nvPr/>
        </p:nvSpPr>
        <p:spPr>
          <a:xfrm>
            <a:off x="2214562" y="2549525"/>
            <a:ext cx="23574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Среди 180 преподавателей факультета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ведущие российские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 зарубежные ученые,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 также успешные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бизнес-практики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4572000" y="2787650"/>
            <a:ext cx="235743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Уникальные лаборатории: криптоэкономики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 блокчейн-систем, нейромаркетинга, ITE.LAB и др.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6858000" y="2851150"/>
            <a:ext cx="185737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Стажировки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 лучших зарубежных вузах СНГ и Китая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0062" y="2903537"/>
            <a:ext cx="17145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Различные стипендии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 гранты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:\Users\Asus01\AppData\Local\Temp\Rar$DI73.571\earth-globe.png" id="289" name="Google Shape;28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2462" y="203726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01.037\currencies.png" id="290" name="Google Shape;29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00" y="207168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41.253\presentation-1.png" id="291" name="Google Shape;29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6375" y="1714500"/>
            <a:ext cx="784225" cy="7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533400" y="360362"/>
            <a:ext cx="80391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Open Sans Light"/>
              <a:buNone/>
            </a:pPr>
            <a:r>
              <a:rPr b="0" i="0" lang="en-US" sz="2800" u="none" cap="none" strike="noStrike">
                <a:solidFill>
                  <a:srgbClr val="00808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Бонусы от  #ЭКОНОМПГНИУ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500062" y="1857375"/>
            <a:ext cx="2073275" cy="2543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2214562" y="1071562"/>
            <a:ext cx="2589212" cy="3643312"/>
          </a:xfrm>
          <a:prstGeom prst="rect">
            <a:avLst/>
          </a:prstGeom>
          <a:solidFill>
            <a:srgbClr val="1D029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6500812" y="1857375"/>
            <a:ext cx="2074862" cy="25431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4572000" y="1071562"/>
            <a:ext cx="2357437" cy="36433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2214562" y="2759075"/>
            <a:ext cx="23574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Дополнительное образование со скидкой в РИНО ПГНИУ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4572000" y="2759075"/>
            <a:ext cx="2286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ЭФ занимает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9 место в России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 уровню зарплат выпускников. Единственный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Урале!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6929437" y="2976562"/>
            <a:ext cx="16430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Уникальный студенческий бизнес-клуб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500062" y="2928937"/>
            <a:ext cx="17145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Насыщенная студенческая жизнь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:\Users\Asus01\AppData\Local\Temp\Rar$DI31.597\medal.png" id="306" name="Google Shape;3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400" y="1787525"/>
            <a:ext cx="78422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03.978\success.png" id="307" name="Google Shape;3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062" y="2071687"/>
            <a:ext cx="720725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26.508\mortarboard.png" id="308" name="Google Shape;3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1382" y="1857370"/>
            <a:ext cx="784800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16.660\thumb-up.png" id="309" name="Google Shape;3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125" y="2138362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ирменный блок ЭФ.jpg"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00562" cy="11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500062" y="-104775"/>
            <a:ext cx="6315075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1857375" y="914400"/>
            <a:ext cx="5357812" cy="1228725"/>
            <a:chOff x="8046340" y="4077551"/>
            <a:chExt cx="11485508" cy="2006595"/>
          </a:xfrm>
        </p:grpSpPr>
        <p:sp>
          <p:nvSpPr>
            <p:cNvPr id="73" name="Google Shape;73;p2"/>
            <p:cNvSpPr txBox="1"/>
            <p:nvPr/>
          </p:nvSpPr>
          <p:spPr>
            <a:xfrm>
              <a:off x="14214749" y="4103091"/>
              <a:ext cx="5317099" cy="787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00808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в статусе крупнейшей на Урале экономической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00808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школы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8046340" y="4100174"/>
              <a:ext cx="2764321" cy="1983972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8199481" y="4450286"/>
              <a:ext cx="2550958" cy="108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pen Sans Light"/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64 года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11109142" y="4077551"/>
              <a:ext cx="2909663" cy="2006595"/>
            </a:xfrm>
            <a:prstGeom prst="rect">
              <a:avLst/>
            </a:prstGeom>
            <a:solidFill>
              <a:srgbClr val="8200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2000250" y="2184400"/>
            <a:ext cx="5319712" cy="1690687"/>
            <a:chOff x="4244788" y="7199805"/>
            <a:chExt cx="12648689" cy="2760406"/>
          </a:xfrm>
        </p:grpSpPr>
        <p:sp>
          <p:nvSpPr>
            <p:cNvPr id="78" name="Google Shape;78;p2"/>
            <p:cNvSpPr txBox="1"/>
            <p:nvPr/>
          </p:nvSpPr>
          <p:spPr>
            <a:xfrm>
              <a:off x="4244788" y="7316192"/>
              <a:ext cx="6069723" cy="787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CC33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Экономический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CC33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факультет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CC33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ПГНИУ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CC33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успешно окончили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 txBox="1"/>
            <p:nvPr/>
          </p:nvSpPr>
          <p:spPr>
            <a:xfrm>
              <a:off x="14095795" y="7249040"/>
              <a:ext cx="2797682" cy="191878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13975956" y="7599108"/>
              <a:ext cx="2837358" cy="1080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Open Sans Light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28 000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Open Sans Light"/>
                <a:buNone/>
              </a:pPr>
              <a:r>
                <a:rPr b="1" i="0" lang="en-US" sz="1900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человек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81;p2"/>
            <p:cNvCxnSpPr/>
            <p:nvPr/>
          </p:nvCxnSpPr>
          <p:spPr>
            <a:xfrm>
              <a:off x="12192000" y="9548813"/>
              <a:ext cx="0" cy="411398"/>
            </a:xfrm>
            <a:prstGeom prst="straightConnector1">
              <a:avLst/>
            </a:prstGeom>
            <a:noFill/>
            <a:ln cap="flat" cmpd="sng" w="9525">
              <a:solidFill>
                <a:srgbClr val="92D05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82" name="Google Shape;82;p2"/>
            <p:cNvSpPr txBox="1"/>
            <p:nvPr/>
          </p:nvSpPr>
          <p:spPr>
            <a:xfrm>
              <a:off x="10610637" y="7199805"/>
              <a:ext cx="3162726" cy="19203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3268662" y="3429000"/>
            <a:ext cx="5661025" cy="1214437"/>
            <a:chOff x="7507213" y="10387493"/>
            <a:chExt cx="11781956" cy="1983638"/>
          </a:xfrm>
        </p:grpSpPr>
        <p:sp>
          <p:nvSpPr>
            <p:cNvPr id="84" name="Google Shape;84;p2"/>
            <p:cNvSpPr txBox="1"/>
            <p:nvPr/>
          </p:nvSpPr>
          <p:spPr>
            <a:xfrm>
              <a:off x="13602721" y="10439336"/>
              <a:ext cx="5686448" cy="787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660033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образовательных программ: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ts val="1400"/>
                <a:buFont typeface="Open Sans Light"/>
                <a:buNone/>
              </a:pPr>
              <a:r>
                <a:rPr b="0" i="0" lang="en-US" sz="1400" u="none" cap="none" strike="noStrike">
                  <a:solidFill>
                    <a:srgbClr val="660033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бакалавриат/специалитет, магистратура,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33"/>
                </a:buClr>
                <a:buSzPts val="1400"/>
                <a:buFont typeface="Open Sans Light"/>
                <a:buNone/>
              </a:pPr>
              <a:r>
                <a:rPr b="0" i="0" lang="en-US" sz="1400" u="none" cap="none" strike="noStrike">
                  <a:solidFill>
                    <a:srgbClr val="660033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аспирантура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 txBox="1"/>
            <p:nvPr/>
          </p:nvSpPr>
          <p:spPr>
            <a:xfrm>
              <a:off x="7507213" y="10387493"/>
              <a:ext cx="2713029" cy="1983638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6" name="Google Shape;86;p2"/>
            <p:cNvSpPr txBox="1"/>
            <p:nvPr/>
          </p:nvSpPr>
          <p:spPr>
            <a:xfrm>
              <a:off x="7953226" y="10811599"/>
              <a:ext cx="1825775" cy="1080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Open Sans Light"/>
                <a:buNone/>
              </a:pPr>
              <a:r>
                <a:rPr b="1" i="0" lang="en-US" sz="4000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10462157" y="10439339"/>
              <a:ext cx="2843224" cy="19060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C:\Users\Asus01\AppData\Local\Temp\Rar$DI66.243\prize.png"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5675" y="99536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59.299\mortarboard.png"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87" y="2428875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63.755\diploma.png" id="90" name="Google Shape;9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0625" y="3714750"/>
            <a:ext cx="755650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ирменный блок ЭФ.jpg" id="315" name="Google Shape;315;p20"/>
          <p:cNvPicPr preferRelativeResize="0"/>
          <p:nvPr/>
        </p:nvPicPr>
        <p:blipFill rotWithShape="1">
          <a:blip r:embed="rId3">
            <a:alphaModFix/>
          </a:blip>
          <a:srcRect b="12280" l="0" r="0" t="4875"/>
          <a:stretch/>
        </p:blipFill>
        <p:spPr>
          <a:xfrm>
            <a:off x="142875" y="0"/>
            <a:ext cx="5597525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/>
        </p:nvSpPr>
        <p:spPr>
          <a:xfrm>
            <a:off x="285750" y="4572000"/>
            <a:ext cx="3500437" cy="642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ВАШ #ЭКОНОМПГНИУ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20"/>
          <p:cNvGrpSpPr/>
          <p:nvPr/>
        </p:nvGrpSpPr>
        <p:grpSpPr>
          <a:xfrm>
            <a:off x="3844925" y="1428750"/>
            <a:ext cx="3441700" cy="1714500"/>
            <a:chOff x="4125" y="-891"/>
            <a:chExt cx="6873" cy="2041"/>
          </a:xfrm>
        </p:grpSpPr>
        <p:sp>
          <p:nvSpPr>
            <p:cNvPr id="318" name="Google Shape;318;p20"/>
            <p:cNvSpPr txBox="1"/>
            <p:nvPr/>
          </p:nvSpPr>
          <p:spPr>
            <a:xfrm>
              <a:off x="4125" y="-891"/>
              <a:ext cx="3333" cy="2041"/>
            </a:xfrm>
            <a:prstGeom prst="rect">
              <a:avLst/>
            </a:prstGeom>
            <a:solidFill>
              <a:srgbClr val="660066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7665" y="-891"/>
              <a:ext cx="3333" cy="2041"/>
            </a:xfrm>
            <a:prstGeom prst="rect">
              <a:avLst/>
            </a:prstGeom>
            <a:solidFill>
              <a:srgbClr val="FF9933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3786187" y="3357562"/>
            <a:ext cx="5251450" cy="1643062"/>
            <a:chOff x="428" y="0"/>
            <a:chExt cx="10621" cy="2041"/>
          </a:xfrm>
        </p:grpSpPr>
        <p:sp>
          <p:nvSpPr>
            <p:cNvPr id="321" name="Google Shape;321;p20"/>
            <p:cNvSpPr txBox="1"/>
            <p:nvPr/>
          </p:nvSpPr>
          <p:spPr>
            <a:xfrm>
              <a:off x="525" y="0"/>
              <a:ext cx="3333" cy="2041"/>
            </a:xfrm>
            <a:prstGeom prst="rect">
              <a:avLst/>
            </a:prstGeom>
            <a:solidFill>
              <a:srgbClr val="333399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428" y="1342"/>
              <a:ext cx="3383" cy="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(342) 234 30 73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 txBox="1"/>
            <p:nvPr/>
          </p:nvSpPr>
          <p:spPr>
            <a:xfrm>
              <a:off x="4150" y="0"/>
              <a:ext cx="3333" cy="2041"/>
            </a:xfrm>
            <a:prstGeom prst="rect">
              <a:avLst/>
            </a:prstGeom>
            <a:solidFill>
              <a:srgbClr val="00808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4126" y="1334"/>
              <a:ext cx="3382" cy="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econom.psu.ru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 txBox="1"/>
            <p:nvPr/>
          </p:nvSpPr>
          <p:spPr>
            <a:xfrm>
              <a:off x="7716" y="0"/>
              <a:ext cx="3333" cy="2041"/>
            </a:xfrm>
            <a:prstGeom prst="rect">
              <a:avLst/>
            </a:prstGeom>
            <a:solidFill>
              <a:srgbClr val="C00000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7653" y="1331"/>
              <a:ext cx="3383" cy="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econom@psu.ru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Картинки по запросу internet icon vector" id="327" name="Google Shape;32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62" y="3643312"/>
            <a:ext cx="50323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call icon vector" id="328" name="Google Shape;32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9125" y="3643312"/>
            <a:ext cx="493712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mail icon vector" id="329" name="Google Shape;32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9562" y="3714750"/>
            <a:ext cx="554037" cy="39528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 txBox="1"/>
          <p:nvPr/>
        </p:nvSpPr>
        <p:spPr>
          <a:xfrm>
            <a:off x="285750" y="3500437"/>
            <a:ext cx="350043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БУДЬТЕ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НА СВЯЗИ!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2000250" y="1428750"/>
            <a:ext cx="1714500" cy="1714500"/>
          </a:xfrm>
          <a:prstGeom prst="rect">
            <a:avLst/>
          </a:prstGeom>
          <a:solidFill>
            <a:srgbClr val="02786A"/>
          </a:solidFill>
          <a:ln cap="flat" cmpd="sng" w="25400">
            <a:solidFill>
              <a:schemeClr val="dk1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2000250" y="1428750"/>
            <a:ext cx="17145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ТАТЬЯНА МИРОЛЮБОВА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ill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Декан экономического факультета ПГНИУ,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ill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профессор, доктор экономических наук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sus01\AppData\Local\Temp\Rar$DI00.369\vk.png" id="333" name="Google Shape;33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7537" y="1708150"/>
            <a:ext cx="565150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/>
        </p:nvSpPr>
        <p:spPr>
          <a:xfrm>
            <a:off x="3851275" y="2571750"/>
            <a:ext cx="1693862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econom_psu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un9-32.userapi.com/impg/saFXB6KG5ipTduopKB8ZUDrj1pD4o6M1RNvmxg/G4_Hzb4Rx2E.jpg?size=403x604&amp;quality=96&amp;sign=759f03835966fa71a2ae37eae6d14467&amp;type=album" id="335" name="Google Shape;335;p20"/>
          <p:cNvPicPr preferRelativeResize="0"/>
          <p:nvPr/>
        </p:nvPicPr>
        <p:blipFill rotWithShape="1">
          <a:blip r:embed="rId8">
            <a:alphaModFix/>
          </a:blip>
          <a:srcRect b="43675" l="0" r="0" t="0"/>
          <a:stretch/>
        </p:blipFill>
        <p:spPr>
          <a:xfrm>
            <a:off x="0" y="1419225"/>
            <a:ext cx="2047875" cy="1728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qrcoder.ru/code/?https%3A%2F%2Fvk.com%2Feconom_psu&amp;4&amp;0" id="336" name="Google Shape;336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95962" y="1635125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87" y="3438525"/>
            <a:ext cx="2597150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1571625" y="2714625"/>
            <a:ext cx="6072187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86A"/>
              </a:buClr>
              <a:buSzPts val="2800"/>
              <a:buFont typeface="Open Sans Light"/>
              <a:buNone/>
            </a:pPr>
            <a:r>
              <a:rPr b="0" i="0" lang="en-US" sz="2800" u="none" cap="none" strike="noStrike">
                <a:solidFill>
                  <a:srgbClr val="02786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Выпускники #ЭКОНОМПГНИУ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772025" y="3592512"/>
            <a:ext cx="1000125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Portfolio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243512" y="3797300"/>
            <a:ext cx="108108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 is simply dummy text of the printing and typesetting industry. Lorem Ipsum has been the indus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514475" y="1611312"/>
            <a:ext cx="10810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 is simply dummy text of the printing and typesetting industry. Lorem Ipsum has been the indus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андрианов дмитрий леонидович" id="101" name="Google Shape;101;p3"/>
          <p:cNvPicPr preferRelativeResize="0"/>
          <p:nvPr/>
        </p:nvPicPr>
        <p:blipFill rotWithShape="1">
          <a:blip r:embed="rId4">
            <a:alphaModFix/>
          </a:blip>
          <a:srcRect b="2938" l="0" r="6902" t="0"/>
          <a:stretch/>
        </p:blipFill>
        <p:spPr>
          <a:xfrm>
            <a:off x="380984" y="3286130"/>
            <a:ext cx="1262058" cy="131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1525" y="1481137"/>
            <a:ext cx="2841625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кузяев андрей равелевич" id="103" name="Google Shape;103;p3"/>
          <p:cNvPicPr preferRelativeResize="0"/>
          <p:nvPr/>
        </p:nvPicPr>
        <p:blipFill rotWithShape="1">
          <a:blip r:embed="rId6">
            <a:alphaModFix/>
          </a:blip>
          <a:srcRect b="6282" l="10471" r="33626" t="9864"/>
          <a:stretch/>
        </p:blipFill>
        <p:spPr>
          <a:xfrm>
            <a:off x="5857884" y="1327400"/>
            <a:ext cx="1315788" cy="131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0075" y="3438525"/>
            <a:ext cx="2595562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67050" y="1481137"/>
            <a:ext cx="2668587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87" y="1481137"/>
            <a:ext cx="2597150" cy="1182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3"/>
          <p:cNvGrpSpPr/>
          <p:nvPr/>
        </p:nvGrpSpPr>
        <p:grpSpPr>
          <a:xfrm>
            <a:off x="5842000" y="3459162"/>
            <a:ext cx="2762250" cy="1143000"/>
            <a:chOff x="2690813" y="5427663"/>
            <a:chExt cx="9344780" cy="3225800"/>
          </a:xfrm>
        </p:grpSpPr>
        <p:sp>
          <p:nvSpPr>
            <p:cNvPr id="108" name="Google Shape;108;p3"/>
            <p:cNvSpPr txBox="1"/>
            <p:nvPr/>
          </p:nvSpPr>
          <p:spPr>
            <a:xfrm>
              <a:off x="7386598" y="5427663"/>
              <a:ext cx="4648995" cy="3225800"/>
            </a:xfrm>
            <a:prstGeom prst="rect">
              <a:avLst/>
            </a:prstGeom>
            <a:solidFill>
              <a:srgbClr val="02786A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ill San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2690813" y="5427663"/>
              <a:ext cx="4650908" cy="32258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Gill Sans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Картинки по запросу антипина ольга владимировна" id="110" name="Google Shape;110;p3"/>
          <p:cNvPicPr preferRelativeResize="0"/>
          <p:nvPr/>
        </p:nvPicPr>
        <p:blipFill rotWithShape="1">
          <a:blip r:embed="rId10">
            <a:alphaModFix/>
          </a:blip>
          <a:srcRect b="2765" l="5376" r="5791" t="5952"/>
          <a:stretch/>
        </p:blipFill>
        <p:spPr>
          <a:xfrm>
            <a:off x="3071802" y="1327398"/>
            <a:ext cx="1315788" cy="1315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миролюбова татьяна васильевна" id="111" name="Google Shape;111;p3"/>
          <p:cNvPicPr preferRelativeResize="0"/>
          <p:nvPr/>
        </p:nvPicPr>
        <p:blipFill rotWithShape="1">
          <a:blip r:embed="rId11">
            <a:alphaModFix/>
          </a:blip>
          <a:srcRect b="34089" l="0" r="4544" t="2272"/>
          <a:stretch/>
        </p:blipFill>
        <p:spPr>
          <a:xfrm>
            <a:off x="5842017" y="3286130"/>
            <a:ext cx="1315788" cy="131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7072312" y="3429000"/>
            <a:ext cx="1531937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Татьяна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Миролюбова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профессор, декан экономического факультета ПГНИУ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143750" y="1500187"/>
            <a:ext cx="14605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Андрей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Кузяев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президент ЗАО «ЭР-Телеком холдинг»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714500" y="3448050"/>
            <a:ext cx="128587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Дмитрий</a:t>
            </a:r>
            <a:b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Андрианов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основатель компании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«Прогноз»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606925" y="3429000"/>
            <a:ext cx="11303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Сергей</a:t>
            </a:r>
            <a:b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Ивлиев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сооснователь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компании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«Lykke»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214812" y="1500187"/>
            <a:ext cx="1500187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Ольга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Антипина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первый вице-премьер Правительства ПК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500187" y="1571625"/>
            <a:ext cx="1477962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Максим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Решетников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Gill Sans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Министр экономического развития РФ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максим решетников" id="118" name="Google Shape;118;p3"/>
          <p:cNvPicPr preferRelativeResize="0"/>
          <p:nvPr/>
        </p:nvPicPr>
        <p:blipFill rotWithShape="1">
          <a:blip r:embed="rId12">
            <a:alphaModFix/>
          </a:blip>
          <a:srcRect b="20692" l="0" r="0" t="5665"/>
          <a:stretch/>
        </p:blipFill>
        <p:spPr>
          <a:xfrm>
            <a:off x="428625" y="1357312"/>
            <a:ext cx="1247775" cy="1287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ирменный блок ЭФ.jpg" id="119" name="Google Shape;119;p3"/>
          <p:cNvPicPr preferRelativeResize="0"/>
          <p:nvPr/>
        </p:nvPicPr>
        <p:blipFill rotWithShape="1">
          <a:blip r:embed="rId13">
            <a:alphaModFix/>
          </a:blip>
          <a:srcRect b="11110" l="0" r="0" t="0"/>
          <a:stretch/>
        </p:blipFill>
        <p:spPr>
          <a:xfrm>
            <a:off x="214312" y="0"/>
            <a:ext cx="49101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влиев (2).jpg" id="120" name="Google Shape;120;p3"/>
          <p:cNvPicPr preferRelativeResize="0"/>
          <p:nvPr/>
        </p:nvPicPr>
        <p:blipFill rotWithShape="1">
          <a:blip r:embed="rId14">
            <a:alphaModFix/>
          </a:blip>
          <a:srcRect b="24571" l="0" r="0" t="5224"/>
          <a:stretch/>
        </p:blipFill>
        <p:spPr>
          <a:xfrm>
            <a:off x="3138487" y="3286125"/>
            <a:ext cx="12192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500062" y="-104775"/>
            <a:ext cx="6315075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2946400" y="214312"/>
            <a:ext cx="6018212" cy="1357312"/>
            <a:chOff x="10603596" y="3894995"/>
            <a:chExt cx="12315589" cy="1976938"/>
          </a:xfrm>
        </p:grpSpPr>
        <p:sp>
          <p:nvSpPr>
            <p:cNvPr id="128" name="Google Shape;128;p4"/>
            <p:cNvSpPr txBox="1"/>
            <p:nvPr/>
          </p:nvSpPr>
          <p:spPr>
            <a:xfrm>
              <a:off x="13930202" y="3973610"/>
              <a:ext cx="8988983" cy="788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600"/>
                <a:buFont typeface="Open Sans Light"/>
                <a:buNone/>
              </a:pPr>
              <a:r>
                <a:rPr b="1" i="0" lang="en-US" sz="1600" u="none" cap="none" strike="noStrike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Экономика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6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600"/>
                <a:buFont typeface="Open Sans Light"/>
                <a:buNone/>
              </a:pPr>
              <a:r>
                <a:rPr b="1" i="0" lang="en-US" sz="1600" u="none" cap="none" strike="noStrike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International Business (англ.)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ill Sans"/>
                <a:buNone/>
              </a:pPr>
              <a:r>
                <a:t/>
              </a:r>
              <a:endParaRPr b="1" i="0" sz="16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10603596" y="3894995"/>
              <a:ext cx="3034228" cy="1976938"/>
            </a:xfrm>
            <a:prstGeom prst="rect">
              <a:avLst/>
            </a:prstGeom>
            <a:solidFill>
              <a:srgbClr val="8200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571500" y="1714500"/>
            <a:ext cx="5500687" cy="1966912"/>
            <a:chOff x="1950729" y="7095761"/>
            <a:chExt cx="11719335" cy="286445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1950729" y="7555831"/>
              <a:ext cx="4711410" cy="788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Open Sans Light"/>
                <a:buNone/>
              </a:pPr>
              <a:r>
                <a:rPr b="1" lang="en-US" sz="18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Торговое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10473881" y="7095761"/>
              <a:ext cx="3196183" cy="2080714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33" name="Google Shape;133;p4"/>
            <p:cNvCxnSpPr/>
            <p:nvPr/>
          </p:nvCxnSpPr>
          <p:spPr>
            <a:xfrm>
              <a:off x="12192040" y="9548692"/>
              <a:ext cx="0" cy="411519"/>
            </a:xfrm>
            <a:prstGeom prst="straightConnector1">
              <a:avLst/>
            </a:prstGeom>
            <a:noFill/>
            <a:ln cap="flat" cmpd="sng" w="9525">
              <a:solidFill>
                <a:srgbClr val="92D05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sp>
          <p:nvSpPr>
            <p:cNvPr id="134" name="Google Shape;134;p4"/>
            <p:cNvSpPr txBox="1"/>
            <p:nvPr/>
          </p:nvSpPr>
          <p:spPr>
            <a:xfrm>
              <a:off x="6973302" y="7095761"/>
              <a:ext cx="3162359" cy="20807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357187" y="3286125"/>
            <a:ext cx="8786812" cy="1428750"/>
            <a:chOff x="1812124" y="10387493"/>
            <a:chExt cx="17934109" cy="2080640"/>
          </a:xfrm>
        </p:grpSpPr>
        <p:sp>
          <p:nvSpPr>
            <p:cNvPr id="136" name="Google Shape;136;p4"/>
            <p:cNvSpPr txBox="1"/>
            <p:nvPr/>
          </p:nvSpPr>
          <p:spPr>
            <a:xfrm>
              <a:off x="13914002" y="10745826"/>
              <a:ext cx="5832231" cy="7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Open Sans Light"/>
                <a:buNone/>
              </a:pPr>
              <a:r>
                <a:rPr b="1" i="0" lang="en-US" sz="1800" u="none" cap="none" strike="noStrike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Менеджмент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800"/>
                <a:buFont typeface="Open Sans Light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812124" y="10387493"/>
              <a:ext cx="3061962" cy="208064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0414664" y="10400212"/>
              <a:ext cx="3061921" cy="20679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C:\Users\Asus01\AppData\Local\Temp\Rar$DI66.243\prize.png"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87" y="500062"/>
            <a:ext cx="828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59.299\mortarboard.png"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687" y="285750"/>
            <a:ext cx="642937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63.755\diploma.png"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937" y="3571875"/>
            <a:ext cx="792162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2000250" y="3530600"/>
            <a:ext cx="2714625" cy="54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Open Sans Light"/>
              <a:buNone/>
            </a:pPr>
            <a:r>
              <a:rPr b="1" i="0" lang="en-US" sz="18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Экономическая безопасность.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Open Sans Light"/>
              <a:buNone/>
            </a:pPr>
            <a:r>
              <a:rPr b="1" i="0" lang="en-US" sz="18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Таможенное дело.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6156325" y="2030412"/>
            <a:ext cx="2987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Open Sans Light"/>
              <a:buNone/>
            </a:pPr>
            <a:r>
              <a:rPr b="1" i="0" lang="en-US" sz="16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Прикладная математика и информатика.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Open Sans Light"/>
              <a:buNone/>
            </a:pPr>
            <a:r>
              <a:rPr b="1" i="0" lang="en-US" sz="16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Бизнес-информатика.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Open Sans Light"/>
              <a:buNone/>
            </a:pPr>
            <a:r>
              <a:rPr b="1" i="0" lang="en-US" sz="1600" u="none" cap="none" strike="noStrike">
                <a:solidFill>
                  <a:srgbClr val="40404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Big Data (англ.)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C:\Users\Asus01\AppData\Local\Temp\Rar$DI16.660\thumb-up.png" id="144" name="Google Shape;14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6125" y="2071687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01\AppData\Local\Temp\Rar$DI41.253\presentation-1.png" id="145" name="Google Shape;14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2212" y="2000250"/>
            <a:ext cx="7842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285750" y="285750"/>
            <a:ext cx="2643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200"/>
              <a:buFont typeface="Open Sans Light"/>
              <a:buNone/>
            </a:pPr>
            <a:r>
              <a:rPr b="1" i="0" lang="en-US" sz="2200" u="none" cap="none" strike="noStrike">
                <a:solidFill>
                  <a:srgbClr val="00808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9 лучших программ. ВЫБЕРИ СВОЮ!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sus01\AppData\Local\Temp\Rar$DI03.978\success.png" id="147" name="Google Shape;14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4275" y="3571875"/>
            <a:ext cx="720725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428625" y="206375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3600"/>
              <a:buFont typeface="Gill Sans"/>
              <a:buNone/>
            </a:pPr>
            <a:r>
              <a:rPr b="1" i="0" lang="en-US" sz="36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 «Менеджмент»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428625" y="1500187"/>
            <a:ext cx="4500562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Топ-8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500062" y="928687"/>
            <a:ext cx="4286250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28625" y="1928812"/>
            <a:ext cx="442912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проектами организации;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интеллектуальной собственностью;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стоимостью компании;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Инновационный менеджмент;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Инновационная и научно-техническая безопасность;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Информационные системы в управлении;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Бизнес-планирование;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AutoNum type="arabicPeriod"/>
            </a:pPr>
            <a:r>
              <a:rPr b="0" i="0" lang="en-US" sz="1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Экономико-математические методы  в управлении.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929187" y="1038225"/>
            <a:ext cx="40846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Кем работают выпускники?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87" y="1481137"/>
            <a:ext cx="3810000" cy="353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5143500" y="1651000"/>
            <a:ext cx="3714750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Менеджер по качеству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Менеджер по развитию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 Альянс-менеджер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CRM-менеджер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 Аккаунт-менеджер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 Event-менеджер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PR-менеджер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Продукт-менеджер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Менеджер по закупкам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428625" y="-71437"/>
            <a:ext cx="842962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Gill Sans"/>
              <a:buNone/>
            </a:pPr>
            <a:r>
              <a:rPr b="1" i="0" lang="en-US" sz="20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Направление</a:t>
            </a:r>
            <a:r>
              <a:rPr b="1" i="0" lang="en-US" sz="36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br>
              <a:rPr b="1" i="0" lang="en-US" sz="36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28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«Управление человеческими ресурсами»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28625" y="1712912"/>
            <a:ext cx="4500562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Топ-8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00062" y="1181100"/>
            <a:ext cx="4286250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8625" y="2039937"/>
            <a:ext cx="4286250" cy="2960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Экономика управления персоналом;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Экономика и социология труда;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Управленческий учет и учет персонала;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Интеллектуальное предпринимательство;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 интеллектуальными ресурсами;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Формирование и развитие трудового потенциала;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Корпоративный менеджмент;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Основы управленческого консультирования.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929187" y="1285875"/>
            <a:ext cx="40846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Кем работают выпускники?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87" y="1768475"/>
            <a:ext cx="39560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5143500" y="1857375"/>
            <a:ext cx="3786187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Специалист по подбору персонала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Специалист по оценке и аттестации персонала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  Специалист по развитию и обучению персонала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Специалист по развитию карьеры персонала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Специалист по нормированию и оплате труда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Специалист по социальным программам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Специалист по корпоративной социальной политике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357187" y="142875"/>
            <a:ext cx="87868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Gill Sans"/>
              <a:buNone/>
            </a:pPr>
            <a:r>
              <a:rPr b="1" i="0" lang="en-US" sz="20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Направления </a:t>
            </a:r>
            <a:br>
              <a:rPr b="1" i="0" lang="en-US" sz="24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en-US" sz="2400" u="none">
                <a:solidFill>
                  <a:srgbClr val="2D2D8A"/>
                </a:solidFill>
                <a:latin typeface="Gill Sans"/>
                <a:ea typeface="Gill Sans"/>
                <a:cs typeface="Gill Sans"/>
                <a:sym typeface="Gill Sans"/>
              </a:rPr>
              <a:t>кафедры менеджмента ПГНИУ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357187" y="966787"/>
            <a:ext cx="8786812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285750" y="1500187"/>
            <a:ext cx="4429125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«ЛУКОЙЛ-ПЕРМЬ»;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Ассоциация «Промышленный кластер станкостроения «МЕХАТРОНИКА»;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АКБ «Урал ФД»;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Холдинг «ЭР-Телеком»;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«Протон-ПМ»;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«Метафракс»;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ОАО «МРСК Урала»;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«Мотовилихинские заводы»;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Объединенная химическая компания «Уралхим»;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АО «Газпром газораспределение», филиал в г. Перми;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ООО «Нестле Россия»;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Администрации районов города Перми;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Министерство промышленности, предпринимательства и торговли Пермского края.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(1).jpeg"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3333" r="6665" t="4443"/>
          <a:stretch/>
        </p:blipFill>
        <p:spPr>
          <a:xfrm>
            <a:off x="4786312" y="1673225"/>
            <a:ext cx="4357687" cy="34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518350" y="357025"/>
            <a:ext cx="8607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600"/>
              <a:buFont typeface="Gill Sans"/>
              <a:buNone/>
            </a:pPr>
            <a:r>
              <a:rPr b="1" lang="en-US" sz="3600">
                <a:solidFill>
                  <a:srgbClr val="008080"/>
                </a:solidFill>
              </a:rPr>
              <a:t>Направление</a:t>
            </a:r>
            <a:r>
              <a:rPr b="1" i="0" lang="en-US" sz="3600" u="non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 «Экономика»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428625" y="1714500"/>
            <a:ext cx="4500562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200"/>
              <a:buFont typeface="Gill Sans"/>
              <a:buNone/>
            </a:pPr>
            <a:r>
              <a:rPr b="0" i="0" lang="en-US" sz="2200" u="none" cap="none" strike="noStrik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Топ-8 изучаемых дисциплин: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428625" y="2071687"/>
            <a:ext cx="4357687" cy="32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 Экономика и организация деятельности предприятия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 Технико–экономическое проектирование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3. Внешнеэкономическая деятельность предприятия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4. Экономика отраслевых рынков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5. Экономический анализ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6. Информационная безопасность и криптология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7. Экономика инноваций на предприятии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8. Экономика труда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00062" y="1214437"/>
            <a:ext cx="8643937" cy="46196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БАКАЛАВРИАТ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нефтегаз"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337" y="2284412"/>
            <a:ext cx="4538662" cy="285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12" y="1554162"/>
            <a:ext cx="4162425" cy="324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140200" y="1857375"/>
            <a:ext cx="4000500" cy="33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«Лукойл»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«Газпром»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«Протон - ПМ»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«Редуктор-ПМ»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ПАО «Метафракс»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ЗАО «Новомет Пермь»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АО «Пермский завод «Машиностроитель»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УФАС Пермского края</a:t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Правительство Пермского края</a:t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857750" y="1187962"/>
            <a:ext cx="37212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8080"/>
                </a:solidFill>
                <a:latin typeface="Gill Sans"/>
                <a:ea typeface="Gill Sans"/>
                <a:cs typeface="Gill Sans"/>
                <a:sym typeface="Gill Sans"/>
              </a:rPr>
              <a:t>Ключевые работодатели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285750" y="1071562"/>
            <a:ext cx="40846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Кем работают выпускники?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>
            <p:ph type="title"/>
          </p:nvPr>
        </p:nvSpPr>
        <p:spPr>
          <a:xfrm>
            <a:off x="354000" y="285724"/>
            <a:ext cx="8786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3600"/>
              <a:buFont typeface="Gill Sans"/>
              <a:buNone/>
            </a:pPr>
            <a:r>
              <a:rPr b="1" lang="en-US" sz="3600">
                <a:solidFill>
                  <a:srgbClr val="008080"/>
                </a:solidFill>
              </a:rPr>
              <a:t>Направление «Экономика»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500062" y="1857375"/>
            <a:ext cx="41433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Экономист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Экономист-аналитик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Финансист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Трейдер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00062" y="3268065"/>
            <a:ext cx="41433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Аудитор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Риск-менеджер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Налоговый инспектор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b="0" i="0" lang="en-US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Страховой агент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E00F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3AAF6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